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</p:sldIdLst>
  <p:sldSz cx="12192000" cy="6858000"/>
  <p:notesSz cx="6858000" cy="9144000"/>
  <p:embeddedFontLst>
    <p:embeddedFont>
      <p:font typeface="等线" panose="02010600030101010101" pitchFamily="2" charset="-122"/>
      <p:regular r:id="rId3"/>
      <p:bold r:id="rId4"/>
    </p:embeddedFont>
    <p:embeddedFont>
      <p:font typeface="Pristina" panose="03060402040406080204" pitchFamily="66" charset="0"/>
      <p:regular r:id="rId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47B5F3E-2BF9-4727-A2E6-511266B23EAE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3CA"/>
    <a:srgbClr val="BE7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56" y="200"/>
      </p:cViewPr>
      <p:guideLst>
        <p:guide orient="horz" pos="2160"/>
        <p:guide pos="3840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3.fntdata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26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屏幕&#10;&#10;描述已自动生成">
            <a:extLst>
              <a:ext uri="{FF2B5EF4-FFF2-40B4-BE49-F238E27FC236}">
                <a16:creationId xmlns:a16="http://schemas.microsoft.com/office/drawing/2014/main" id="{58F999BE-6FD9-456A-9C1B-614573F3A1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3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3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1A5727BF-AE29-4017-8008-3BD2043CD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D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52A639E-392E-4C52-8917-9516B81F2335}"/>
              </a:ext>
            </a:extLst>
          </p:cNvPr>
          <p:cNvSpPr/>
          <p:nvPr/>
        </p:nvSpPr>
        <p:spPr>
          <a:xfrm>
            <a:off x="6203950" y="157163"/>
            <a:ext cx="5816600" cy="6543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678B54A-7047-4AF1-A2A8-2851CD79F58F}"/>
              </a:ext>
            </a:extLst>
          </p:cNvPr>
          <p:cNvSpPr/>
          <p:nvPr/>
        </p:nvSpPr>
        <p:spPr>
          <a:xfrm>
            <a:off x="171450" y="157163"/>
            <a:ext cx="5816600" cy="6543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68C518B-FE97-4934-8A8B-3FFABAB36232}"/>
              </a:ext>
            </a:extLst>
          </p:cNvPr>
          <p:cNvCxnSpPr>
            <a:cxnSpLocks/>
          </p:cNvCxnSpPr>
          <p:nvPr/>
        </p:nvCxnSpPr>
        <p:spPr>
          <a:xfrm>
            <a:off x="935220" y="1396491"/>
            <a:ext cx="4408371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37EDD33-ECDB-4FE3-AF83-0788A6439E12}"/>
              </a:ext>
            </a:extLst>
          </p:cNvPr>
          <p:cNvSpPr txBox="1"/>
          <p:nvPr/>
        </p:nvSpPr>
        <p:spPr>
          <a:xfrm>
            <a:off x="1629789" y="837073"/>
            <a:ext cx="328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BE7027"/>
                </a:solidFill>
                <a:latin typeface="Pristina" panose="03060402040406080204" pitchFamily="66" charset="0"/>
              </a:rPr>
              <a:t>Self-Introduction</a:t>
            </a:r>
            <a:endParaRPr lang="zh-CN" altLang="en-US" sz="3600" dirty="0">
              <a:solidFill>
                <a:srgbClr val="BE7027"/>
              </a:solidFill>
              <a:latin typeface="Pristina" panose="03060402040406080204" pitchFamily="66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5C11F6-F385-476D-84A1-6E857756B2FC}"/>
              </a:ext>
            </a:extLst>
          </p:cNvPr>
          <p:cNvSpPr txBox="1"/>
          <p:nvPr/>
        </p:nvSpPr>
        <p:spPr>
          <a:xfrm>
            <a:off x="837180" y="2084587"/>
            <a:ext cx="328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Pristina" panose="03060402040406080204" pitchFamily="66" charset="0"/>
              </a:rPr>
              <a:t>EDUCATION</a:t>
            </a:r>
            <a:endParaRPr lang="zh-CN" altLang="en-US" b="1" dirty="0">
              <a:latin typeface="Pristina" panose="03060402040406080204" pitchFamily="66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94899F-17AC-4A0A-A071-9560A5C090D6}"/>
              </a:ext>
            </a:extLst>
          </p:cNvPr>
          <p:cNvSpPr txBox="1"/>
          <p:nvPr/>
        </p:nvSpPr>
        <p:spPr>
          <a:xfrm>
            <a:off x="998608" y="2609577"/>
            <a:ext cx="3120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ristina" panose="03060402040406080204" pitchFamily="66" charset="0"/>
              </a:rPr>
              <a:t>碩士</a:t>
            </a:r>
            <a:r>
              <a:rPr lang="en-US" altLang="zh-TW" sz="1400" dirty="0">
                <a:latin typeface="Pristina" panose="03060402040406080204" pitchFamily="66" charset="0"/>
              </a:rPr>
              <a:t>:</a:t>
            </a:r>
            <a:r>
              <a:rPr lang="zh-TW" altLang="en-US" sz="1400" dirty="0">
                <a:latin typeface="Pristina" panose="03060402040406080204" pitchFamily="66" charset="0"/>
              </a:rPr>
              <a:t> 國立交通大學應用數學研究所</a:t>
            </a:r>
            <a:endParaRPr lang="en-US" altLang="zh-TW" sz="1400" dirty="0">
              <a:latin typeface="Pristina" panose="03060402040406080204" pitchFamily="66" charset="0"/>
            </a:endParaRPr>
          </a:p>
          <a:p>
            <a:r>
              <a:rPr lang="zh-TW" altLang="en-US" sz="1400" dirty="0">
                <a:latin typeface="Pristina" panose="03060402040406080204" pitchFamily="66" charset="0"/>
              </a:rPr>
              <a:t>學士</a:t>
            </a:r>
            <a:r>
              <a:rPr lang="en-US" altLang="zh-TW" sz="1400" dirty="0">
                <a:latin typeface="Pristina" panose="03060402040406080204" pitchFamily="66" charset="0"/>
              </a:rPr>
              <a:t>:</a:t>
            </a:r>
            <a:r>
              <a:rPr lang="zh-TW" altLang="en-US" sz="1400" dirty="0">
                <a:latin typeface="Pristina" panose="03060402040406080204" pitchFamily="66" charset="0"/>
              </a:rPr>
              <a:t> 國立成功大學經濟學系</a:t>
            </a:r>
            <a:endParaRPr lang="zh-CN" altLang="en-US" sz="1400" dirty="0">
              <a:latin typeface="Pristina" panose="03060402040406080204" pitchFamily="66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E3B8C3-B124-497B-BA92-48EB14DAC401}"/>
              </a:ext>
            </a:extLst>
          </p:cNvPr>
          <p:cNvSpPr txBox="1"/>
          <p:nvPr/>
        </p:nvSpPr>
        <p:spPr>
          <a:xfrm>
            <a:off x="837180" y="3176787"/>
            <a:ext cx="328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Pristina" panose="03060402040406080204" pitchFamily="66" charset="0"/>
              </a:rPr>
              <a:t>WORK-EXPERIENCE</a:t>
            </a:r>
            <a:endParaRPr lang="zh-CN" altLang="en-US" b="1" dirty="0">
              <a:latin typeface="Pristina" panose="03060402040406080204" pitchFamily="66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F03A25-56CD-4975-BAD9-F62F2345ABCB}"/>
              </a:ext>
            </a:extLst>
          </p:cNvPr>
          <p:cNvSpPr txBox="1"/>
          <p:nvPr/>
        </p:nvSpPr>
        <p:spPr>
          <a:xfrm>
            <a:off x="970495" y="3588604"/>
            <a:ext cx="339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ristina" panose="03060402040406080204" pitchFamily="66" charset="0"/>
              </a:rPr>
              <a:t>玉山銀行交易室</a:t>
            </a:r>
            <a:r>
              <a:rPr lang="en-US" altLang="zh-TW" sz="1400" dirty="0">
                <a:latin typeface="Pristina" panose="03060402040406080204" pitchFamily="66" charset="0"/>
              </a:rPr>
              <a:t>: </a:t>
            </a:r>
            <a:r>
              <a:rPr lang="zh-TW" altLang="en-US" sz="1400" dirty="0">
                <a:latin typeface="Pristina" panose="03060402040406080204" pitchFamily="66" charset="0"/>
              </a:rPr>
              <a:t>量化交易、財務工程師</a:t>
            </a:r>
            <a:endParaRPr lang="en-US" altLang="zh-TW" sz="1400" dirty="0">
              <a:latin typeface="Pristina" panose="03060402040406080204" pitchFamily="66" charset="0"/>
            </a:endParaRPr>
          </a:p>
          <a:p>
            <a:r>
              <a:rPr lang="zh-TW" altLang="en-US" sz="1400" dirty="0">
                <a:latin typeface="Pristina" panose="03060402040406080204" pitchFamily="66" charset="0"/>
              </a:rPr>
              <a:t>永豐銀行風險管理處</a:t>
            </a:r>
            <a:r>
              <a:rPr lang="en-US" altLang="zh-TW" sz="1400" dirty="0">
                <a:latin typeface="Pristina" panose="03060402040406080204" pitchFamily="66" charset="0"/>
              </a:rPr>
              <a:t>:</a:t>
            </a:r>
            <a:r>
              <a:rPr lang="zh-TW" altLang="en-US" sz="1400" dirty="0">
                <a:latin typeface="Pristina" panose="03060402040406080204" pitchFamily="66" charset="0"/>
              </a:rPr>
              <a:t> 財務工程師</a:t>
            </a:r>
            <a:endParaRPr lang="zh-CN" altLang="en-US" sz="1400" dirty="0">
              <a:latin typeface="Pristina" panose="03060402040406080204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505BDB-2681-4E65-A16A-7B216A29AB1F}"/>
              </a:ext>
            </a:extLst>
          </p:cNvPr>
          <p:cNvSpPr txBox="1"/>
          <p:nvPr/>
        </p:nvSpPr>
        <p:spPr>
          <a:xfrm>
            <a:off x="837180" y="4268987"/>
            <a:ext cx="328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Pristina" panose="03060402040406080204" pitchFamily="66" charset="0"/>
              </a:rPr>
              <a:t>CLUB</a:t>
            </a:r>
            <a:endParaRPr lang="zh-CN" altLang="en-US" b="1" dirty="0">
              <a:latin typeface="Pristina" panose="03060402040406080204" pitchFamily="66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3FF227-346F-4778-976D-E549BA19A56D}"/>
              </a:ext>
            </a:extLst>
          </p:cNvPr>
          <p:cNvSpPr txBox="1"/>
          <p:nvPr/>
        </p:nvSpPr>
        <p:spPr>
          <a:xfrm>
            <a:off x="998607" y="4689303"/>
            <a:ext cx="40042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ristina" panose="03060402040406080204" pitchFamily="66" charset="0"/>
              </a:rPr>
              <a:t>興趣</a:t>
            </a:r>
            <a:r>
              <a:rPr lang="en-US" altLang="zh-TW" sz="1400" dirty="0">
                <a:latin typeface="Pristina" panose="03060402040406080204" pitchFamily="66" charset="0"/>
              </a:rPr>
              <a:t>:</a:t>
            </a:r>
            <a:r>
              <a:rPr lang="zh-TW" altLang="en-US" sz="1400" dirty="0">
                <a:latin typeface="Pristina" panose="03060402040406080204" pitchFamily="66" charset="0"/>
              </a:rPr>
              <a:t> </a:t>
            </a:r>
            <a:endParaRPr lang="en-US" altLang="zh-TW" sz="1400" dirty="0">
              <a:latin typeface="Pristina" panose="03060402040406080204" pitchFamily="66" charset="0"/>
            </a:endParaRPr>
          </a:p>
          <a:p>
            <a:pPr marL="342900" indent="-342900">
              <a:buAutoNum type="arabicParenBoth"/>
            </a:pPr>
            <a:r>
              <a:rPr lang="zh-TW" altLang="en-US" sz="1400" dirty="0">
                <a:latin typeface="Pristina" panose="03060402040406080204" pitchFamily="66" charset="0"/>
              </a:rPr>
              <a:t>排球、健身、聽音樂</a:t>
            </a:r>
            <a:endParaRPr lang="en-US" altLang="zh-TW" sz="1400" dirty="0">
              <a:latin typeface="Pristina" panose="03060402040406080204" pitchFamily="66" charset="0"/>
            </a:endParaRPr>
          </a:p>
          <a:p>
            <a:pPr marL="342900" indent="-342900">
              <a:buAutoNum type="arabicParenBoth"/>
            </a:pPr>
            <a:r>
              <a:rPr lang="zh-TW" altLang="en-US" sz="1400" dirty="0">
                <a:latin typeface="Pristina" panose="03060402040406080204" pitchFamily="66" charset="0"/>
              </a:rPr>
              <a:t>吸貓玩狗、看食譜煮飯、追劇</a:t>
            </a:r>
            <a:endParaRPr lang="en-US" altLang="zh-TW" sz="1400" dirty="0">
              <a:latin typeface="Pristina" panose="03060402040406080204" pitchFamily="66" charset="0"/>
            </a:endParaRPr>
          </a:p>
          <a:p>
            <a:pPr marL="342900" indent="-342900">
              <a:buAutoNum type="arabicParenBoth"/>
            </a:pPr>
            <a:r>
              <a:rPr lang="zh-TW" altLang="en-US" sz="1400" dirty="0">
                <a:latin typeface="Pristina" panose="03060402040406080204" pitchFamily="66" charset="0"/>
              </a:rPr>
              <a:t>演算法交易</a:t>
            </a:r>
            <a:endParaRPr lang="en-US" altLang="zh-TW" sz="1400" dirty="0">
              <a:latin typeface="Pristina" panose="03060402040406080204" pitchFamily="66" charset="0"/>
            </a:endParaRPr>
          </a:p>
          <a:p>
            <a:r>
              <a:rPr lang="zh-TW" altLang="en-US" sz="1400" dirty="0">
                <a:latin typeface="Pristina" panose="03060402040406080204" pitchFamily="66" charset="0"/>
              </a:rPr>
              <a:t>社團經驗</a:t>
            </a:r>
            <a:r>
              <a:rPr lang="en-US" altLang="zh-TW" sz="1400" dirty="0">
                <a:latin typeface="Pristina" panose="03060402040406080204" pitchFamily="66" charset="0"/>
              </a:rPr>
              <a:t>:</a:t>
            </a:r>
            <a:r>
              <a:rPr lang="zh-TW" altLang="en-US" sz="1400" dirty="0">
                <a:latin typeface="Pristina" panose="03060402040406080204" pitchFamily="66" charset="0"/>
              </a:rPr>
              <a:t> </a:t>
            </a:r>
            <a:endParaRPr lang="en-US" altLang="zh-TW" sz="1400" dirty="0">
              <a:latin typeface="Pristina" panose="03060402040406080204" pitchFamily="66" charset="0"/>
            </a:endParaRPr>
          </a:p>
          <a:p>
            <a:pPr marL="342900" indent="-342900">
              <a:buAutoNum type="arabicParenBoth"/>
            </a:pPr>
            <a:r>
              <a:rPr lang="zh-TW" altLang="en-US" sz="1400" dirty="0">
                <a:latin typeface="Pristina" panose="03060402040406080204" pitchFamily="66" charset="0"/>
              </a:rPr>
              <a:t>迎新宿營總負責人</a:t>
            </a:r>
            <a:endParaRPr lang="en-US" altLang="zh-TW" sz="1400" dirty="0">
              <a:latin typeface="Pristina" panose="03060402040406080204" pitchFamily="66" charset="0"/>
            </a:endParaRPr>
          </a:p>
          <a:p>
            <a:pPr marL="342900" indent="-342900">
              <a:buAutoNum type="arabicParenBoth"/>
            </a:pPr>
            <a:r>
              <a:rPr lang="zh-TW" altLang="en-US" sz="1400" dirty="0">
                <a:latin typeface="Pristina" panose="03060402040406080204" pitchFamily="66" charset="0"/>
              </a:rPr>
              <a:t>系排球隊隊長</a:t>
            </a:r>
            <a:r>
              <a:rPr lang="en-US" altLang="zh-TW" sz="1400" dirty="0">
                <a:latin typeface="Pristina" panose="03060402040406080204" pitchFamily="66" charset="0"/>
              </a:rPr>
              <a:t>(</a:t>
            </a:r>
            <a:r>
              <a:rPr lang="zh-TW" altLang="en-US" sz="1400" dirty="0">
                <a:latin typeface="Pristina" panose="03060402040406080204" pitchFamily="66" charset="0"/>
              </a:rPr>
              <a:t>舉球、自由球員</a:t>
            </a:r>
            <a:r>
              <a:rPr lang="en-US" altLang="zh-TW" sz="1400" dirty="0">
                <a:latin typeface="Pristina" panose="03060402040406080204" pitchFamily="66" charset="0"/>
              </a:rPr>
              <a:t>)</a:t>
            </a:r>
            <a:endParaRPr lang="zh-CN" altLang="en-US" sz="1400" dirty="0">
              <a:latin typeface="Pristina" panose="03060402040406080204" pitchFamily="66" charset="0"/>
            </a:endParaRPr>
          </a:p>
        </p:txBody>
      </p:sp>
      <p:pic>
        <p:nvPicPr>
          <p:cNvPr id="7" name="圖片 6" descr="一張含有 地板, 地面, 個人, 運動 的圖片&#10;&#10;自動產生的描述">
            <a:extLst>
              <a:ext uri="{FF2B5EF4-FFF2-40B4-BE49-F238E27FC236}">
                <a16:creationId xmlns:a16="http://schemas.microsoft.com/office/drawing/2014/main" id="{B350D916-FB59-3AA0-1DF9-2AAB24FDC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85" y="820521"/>
            <a:ext cx="2215946" cy="2329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圖片 11" descr="一張含有 運動, 體育競賽, 網 的圖片&#10;&#10;自動產生的描述">
            <a:extLst>
              <a:ext uri="{FF2B5EF4-FFF2-40B4-BE49-F238E27FC236}">
                <a16:creationId xmlns:a16="http://schemas.microsoft.com/office/drawing/2014/main" id="{29B2B700-08B6-871E-D06F-F58C11FB0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1" y="2609577"/>
            <a:ext cx="2301744" cy="2296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圖片 19" descr="一張含有 貓, 室內, 哺乳類, 鋪設 的圖片&#10;&#10;自動產生的描述">
            <a:extLst>
              <a:ext uri="{FF2B5EF4-FFF2-40B4-BE49-F238E27FC236}">
                <a16:creationId xmlns:a16="http://schemas.microsoft.com/office/drawing/2014/main" id="{59B5845F-1190-F565-CD4A-1A0A79D22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948" y="3850214"/>
            <a:ext cx="2042102" cy="2722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32546A9-0675-5E91-9833-DF590EF26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136" y="5027549"/>
            <a:ext cx="1924319" cy="1538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6351654-59AB-1409-592A-90418B650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738" y="3249691"/>
            <a:ext cx="1924319" cy="1724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圖片 37" descr="一張含有 食物, 桌, 杯子, 盤 的圖片&#10;&#10;自動產生的描述">
            <a:extLst>
              <a:ext uri="{FF2B5EF4-FFF2-40B4-BE49-F238E27FC236}">
                <a16:creationId xmlns:a16="http://schemas.microsoft.com/office/drawing/2014/main" id="{15E2D922-D62B-0622-BC71-9BFB1CF17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42" y="4973956"/>
            <a:ext cx="2312245" cy="1491249"/>
          </a:xfrm>
          <a:prstGeom prst="rect">
            <a:avLst/>
          </a:prstGeom>
        </p:spPr>
      </p:pic>
      <p:pic>
        <p:nvPicPr>
          <p:cNvPr id="40" name="圖片 39" descr="一張含有 桌, 杯子, 食物, 咖啡 的圖片&#10;&#10;自動產生的描述">
            <a:extLst>
              <a:ext uri="{FF2B5EF4-FFF2-40B4-BE49-F238E27FC236}">
                <a16:creationId xmlns:a16="http://schemas.microsoft.com/office/drawing/2014/main" id="{C76CB630-8046-2CE8-A630-26413D53C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52" y="952154"/>
            <a:ext cx="2243304" cy="1491248"/>
          </a:xfrm>
          <a:prstGeom prst="rect">
            <a:avLst/>
          </a:prstGeom>
        </p:spPr>
      </p:pic>
      <p:sp>
        <p:nvSpPr>
          <p:cNvPr id="42" name="任意多边形: 形状 46">
            <a:extLst>
              <a:ext uri="{FF2B5EF4-FFF2-40B4-BE49-F238E27FC236}">
                <a16:creationId xmlns:a16="http://schemas.microsoft.com/office/drawing/2014/main" id="{7D78E8B3-64A4-AC4B-476C-EC84CF5B2FE2}"/>
              </a:ext>
            </a:extLst>
          </p:cNvPr>
          <p:cNvSpPr/>
          <p:nvPr/>
        </p:nvSpPr>
        <p:spPr>
          <a:xfrm>
            <a:off x="171450" y="5003800"/>
            <a:ext cx="1697037" cy="1697037"/>
          </a:xfrm>
          <a:custGeom>
            <a:avLst/>
            <a:gdLst>
              <a:gd name="connsiteX0" fmla="*/ 0 w 1697037"/>
              <a:gd name="connsiteY0" fmla="*/ 0 h 1697037"/>
              <a:gd name="connsiteX1" fmla="*/ 234621 w 1697037"/>
              <a:gd name="connsiteY1" fmla="*/ 0 h 1697037"/>
              <a:gd name="connsiteX2" fmla="*/ 234621 w 1697037"/>
              <a:gd name="connsiteY2" fmla="*/ 1462416 h 1697037"/>
              <a:gd name="connsiteX3" fmla="*/ 1697037 w 1697037"/>
              <a:gd name="connsiteY3" fmla="*/ 1462416 h 1697037"/>
              <a:gd name="connsiteX4" fmla="*/ 1697037 w 1697037"/>
              <a:gd name="connsiteY4" fmla="*/ 1697037 h 1697037"/>
              <a:gd name="connsiteX5" fmla="*/ 234621 w 1697037"/>
              <a:gd name="connsiteY5" fmla="*/ 1697037 h 1697037"/>
              <a:gd name="connsiteX6" fmla="*/ 0 w 1697037"/>
              <a:gd name="connsiteY6" fmla="*/ 1697037 h 1697037"/>
              <a:gd name="connsiteX7" fmla="*/ 0 w 1697037"/>
              <a:gd name="connsiteY7" fmla="*/ 1462416 h 169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7037" h="1697037">
                <a:moveTo>
                  <a:pt x="0" y="0"/>
                </a:moveTo>
                <a:lnTo>
                  <a:pt x="234621" y="0"/>
                </a:lnTo>
                <a:lnTo>
                  <a:pt x="234621" y="1462416"/>
                </a:lnTo>
                <a:lnTo>
                  <a:pt x="1697037" y="1462416"/>
                </a:lnTo>
                <a:lnTo>
                  <a:pt x="1697037" y="1697037"/>
                </a:lnTo>
                <a:lnTo>
                  <a:pt x="234621" y="1697037"/>
                </a:lnTo>
                <a:lnTo>
                  <a:pt x="0" y="1697037"/>
                </a:lnTo>
                <a:lnTo>
                  <a:pt x="0" y="1462416"/>
                </a:lnTo>
                <a:close/>
              </a:path>
            </a:pathLst>
          </a:custGeom>
          <a:solidFill>
            <a:srgbClr val="BE7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6">
            <a:extLst>
              <a:ext uri="{FF2B5EF4-FFF2-40B4-BE49-F238E27FC236}">
                <a16:creationId xmlns:a16="http://schemas.microsoft.com/office/drawing/2014/main" id="{07C5EBA3-0BE6-C7F7-4D37-DC616E7DA1B6}"/>
              </a:ext>
            </a:extLst>
          </p:cNvPr>
          <p:cNvSpPr/>
          <p:nvPr/>
        </p:nvSpPr>
        <p:spPr>
          <a:xfrm rot="10800000">
            <a:off x="10317198" y="159755"/>
            <a:ext cx="1697037" cy="1697037"/>
          </a:xfrm>
          <a:custGeom>
            <a:avLst/>
            <a:gdLst>
              <a:gd name="connsiteX0" fmla="*/ 0 w 1697037"/>
              <a:gd name="connsiteY0" fmla="*/ 0 h 1697037"/>
              <a:gd name="connsiteX1" fmla="*/ 234621 w 1697037"/>
              <a:gd name="connsiteY1" fmla="*/ 0 h 1697037"/>
              <a:gd name="connsiteX2" fmla="*/ 234621 w 1697037"/>
              <a:gd name="connsiteY2" fmla="*/ 1462416 h 1697037"/>
              <a:gd name="connsiteX3" fmla="*/ 1697037 w 1697037"/>
              <a:gd name="connsiteY3" fmla="*/ 1462416 h 1697037"/>
              <a:gd name="connsiteX4" fmla="*/ 1697037 w 1697037"/>
              <a:gd name="connsiteY4" fmla="*/ 1697037 h 1697037"/>
              <a:gd name="connsiteX5" fmla="*/ 234621 w 1697037"/>
              <a:gd name="connsiteY5" fmla="*/ 1697037 h 1697037"/>
              <a:gd name="connsiteX6" fmla="*/ 0 w 1697037"/>
              <a:gd name="connsiteY6" fmla="*/ 1697037 h 1697037"/>
              <a:gd name="connsiteX7" fmla="*/ 0 w 1697037"/>
              <a:gd name="connsiteY7" fmla="*/ 1462416 h 169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7037" h="1697037">
                <a:moveTo>
                  <a:pt x="0" y="0"/>
                </a:moveTo>
                <a:lnTo>
                  <a:pt x="234621" y="0"/>
                </a:lnTo>
                <a:lnTo>
                  <a:pt x="234621" y="1462416"/>
                </a:lnTo>
                <a:lnTo>
                  <a:pt x="1697037" y="1462416"/>
                </a:lnTo>
                <a:lnTo>
                  <a:pt x="1697037" y="1697037"/>
                </a:lnTo>
                <a:lnTo>
                  <a:pt x="234621" y="1697037"/>
                </a:lnTo>
                <a:lnTo>
                  <a:pt x="0" y="1697037"/>
                </a:lnTo>
                <a:lnTo>
                  <a:pt x="0" y="1462416"/>
                </a:lnTo>
                <a:close/>
              </a:path>
            </a:pathLst>
          </a:custGeom>
          <a:solidFill>
            <a:srgbClr val="BE7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7" name="圖片 46" descr="一張含有 個人, 眼罩, 眼鏡 的圖片&#10;&#10;自動產生的描述">
            <a:extLst>
              <a:ext uri="{FF2B5EF4-FFF2-40B4-BE49-F238E27FC236}">
                <a16:creationId xmlns:a16="http://schemas.microsoft.com/office/drawing/2014/main" id="{DBE378B1-8464-C8F8-B877-B915C61B0E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6" y="611760"/>
            <a:ext cx="1061731" cy="10617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50735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75</Words>
  <Application>Microsoft Office PowerPoint</Application>
  <PresentationFormat>寬螢幕</PresentationFormat>
  <Paragraphs>15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等线</vt:lpstr>
      <vt:lpstr>Pristina</vt:lpstr>
      <vt:lpstr>Office 主题​​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</dc:creator>
  <cp:lastModifiedBy>祥安 趙</cp:lastModifiedBy>
  <cp:revision>26</cp:revision>
  <dcterms:created xsi:type="dcterms:W3CDTF">2021-10-11T03:59:11Z</dcterms:created>
  <dcterms:modified xsi:type="dcterms:W3CDTF">2022-09-18T15:25:39Z</dcterms:modified>
</cp:coreProperties>
</file>